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1" r:id="rId2"/>
    <p:sldId id="265" r:id="rId3"/>
    <p:sldId id="263" r:id="rId4"/>
    <p:sldId id="258" r:id="rId5"/>
    <p:sldId id="262" r:id="rId6"/>
    <p:sldId id="269" r:id="rId7"/>
    <p:sldId id="268" r:id="rId8"/>
    <p:sldId id="264" r:id="rId9"/>
    <p:sldId id="266" r:id="rId10"/>
    <p:sldId id="267" r:id="rId11"/>
    <p:sldId id="273" r:id="rId12"/>
    <p:sldId id="271" r:id="rId13"/>
    <p:sldId id="272" r:id="rId14"/>
    <p:sldId id="274" r:id="rId15"/>
    <p:sldId id="275" r:id="rId16"/>
    <p:sldId id="270" r:id="rId17"/>
    <p:sldId id="277" r:id="rId18"/>
    <p:sldId id="276" r:id="rId19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19">
          <p15:clr>
            <a:srgbClr val="A4A3A4"/>
          </p15:clr>
        </p15:guide>
        <p15:guide id="2" orient="horz" pos="147">
          <p15:clr>
            <a:srgbClr val="A4A3A4"/>
          </p15:clr>
        </p15:guide>
        <p15:guide id="3" orient="horz">
          <p15:clr>
            <a:srgbClr val="A4A3A4"/>
          </p15:clr>
        </p15:guide>
        <p15:guide id="4" orient="horz" pos="3756">
          <p15:clr>
            <a:srgbClr val="A4A3A4"/>
          </p15:clr>
        </p15:guide>
        <p15:guide id="5" pos="339">
          <p15:clr>
            <a:srgbClr val="A4A3A4"/>
          </p15:clr>
        </p15:guide>
        <p15:guide id="6" pos="56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3F9C35"/>
    <a:srgbClr val="FFFFFF"/>
    <a:srgbClr val="34B233"/>
    <a:srgbClr val="000000"/>
    <a:srgbClr val="D5D2CA"/>
    <a:srgbClr val="005172"/>
    <a:srgbClr val="6AAD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8034E78-7F5D-4C2E-B375-FC64B27BC917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Stijl, donker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202B0CA-FC54-4496-8BCA-5EF66A818D29}" styleName="Stijl, donker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8603FDC-E32A-4AB5-989C-0864C3EAD2B8}" styleName="Stijl, thema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B344D84-9AFB-497E-A393-DC336BA19D2E}" styleName="Stijl, gemiddeld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Stijl, gemiddeld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ijl, gemiddeld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ijl, gemiddeld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Stijl, gemiddeld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Stijl, gemiddeld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Stijl, gemiddeld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A107856-5554-42FB-B03E-39F5DBC370BA}" styleName="Stijl, gemiddeld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E9639D4-E3E2-4D34-9284-5A2195B3D0D7}" styleName="Stijl, lich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29" autoAdjust="0"/>
    <p:restoredTop sz="87108" autoAdjust="0"/>
  </p:normalViewPr>
  <p:slideViewPr>
    <p:cSldViewPr snapToGrid="0" showGuides="1">
      <p:cViewPr varScale="1">
        <p:scale>
          <a:sx n="100" d="100"/>
          <a:sy n="100" d="100"/>
        </p:scale>
        <p:origin x="1542" y="78"/>
      </p:cViewPr>
      <p:guideLst>
        <p:guide orient="horz" pos="1219"/>
        <p:guide orient="horz" pos="147"/>
        <p:guide orient="horz"/>
        <p:guide orient="horz" pos="3756"/>
        <p:guide pos="339"/>
        <p:guide pos="56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g>
</file>

<file path=ppt/media/image4.jpg>
</file>

<file path=ppt/media/image5.jpg>
</file>

<file path=ppt/media/image6.jpg>
</file>

<file path=ppt/media/image7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471A8-0A16-49F0-9B08-3B264A053445}" type="datetimeFigureOut">
              <a:rPr lang="nl-NL" smtClean="0"/>
              <a:t>21-10-2018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FF1F9-563C-447A-B5FF-C6826F7DA5F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62379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No diurnal pattern (semi-diurnal?). Bigger differences between the methods (especially </a:t>
            </a:r>
            <a:r>
              <a:rPr lang="en-GB" dirty="0" err="1" smtClean="0"/>
              <a:t>thresholded</a:t>
            </a:r>
            <a:r>
              <a:rPr lang="en-GB" dirty="0" smtClean="0"/>
              <a:t> and masked).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FF1F9-563C-447A-B5FF-C6826F7DA5F7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7719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Drops around</a:t>
            </a:r>
            <a:r>
              <a:rPr lang="en-GB" baseline="0" dirty="0" smtClean="0"/>
              <a:t> the edges are artefact from the median filter. Did not have time to fix it. </a:t>
            </a:r>
            <a:r>
              <a:rPr lang="en-GB" dirty="0" err="1" smtClean="0"/>
              <a:t>Belwind</a:t>
            </a:r>
            <a:r>
              <a:rPr lang="en-GB" baseline="0" dirty="0" smtClean="0"/>
              <a:t> has a bigger Sa overall. For both cases, we see a decreasing trend, maybe less pronounced for strong marks.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FF1F9-563C-447A-B5FF-C6826F7DA5F7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8591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3" y="230188"/>
            <a:ext cx="8442796" cy="839787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76508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Tijdelijke aanduiding voor afbeelding 24"/>
          <p:cNvSpPr>
            <a:spLocks noGrp="1" noChangeAspect="1"/>
          </p:cNvSpPr>
          <p:nvPr>
            <p:ph type="pic" sz="quarter" idx="19"/>
          </p:nvPr>
        </p:nvSpPr>
        <p:spPr bwMode="auto">
          <a:xfrm>
            <a:off x="6308818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 bwMode="auto">
          <a:xfrm>
            <a:off x="4714655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120492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" name="Tijdelijke aanduiding voor tekst 4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485775" y="1616400"/>
            <a:ext cx="8447088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Ondertitel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478633" y="2262386"/>
            <a:ext cx="8447087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 rIns="90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Datum, Auteursnaam</a:t>
            </a:r>
          </a:p>
        </p:txBody>
      </p:sp>
    </p:spTree>
    <p:extLst>
      <p:ext uri="{BB962C8B-B14F-4D97-AF65-F5344CB8AC3E}">
        <p14:creationId xmlns:p14="http://schemas.microsoft.com/office/powerpoint/2010/main" val="4239833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rectangula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38" y="230188"/>
            <a:ext cx="3276000" cy="1353086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3900006" y="226800"/>
            <a:ext cx="5040000" cy="57358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495302" y="1840012"/>
            <a:ext cx="3276600" cy="4122638"/>
          </a:xfrm>
        </p:spPr>
        <p:txBody>
          <a:bodyPr lIns="36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modelstijlen te bewerken</a:t>
            </a:r>
          </a:p>
        </p:txBody>
      </p:sp>
    </p:spTree>
    <p:extLst>
      <p:ext uri="{BB962C8B-B14F-4D97-AF65-F5344CB8AC3E}">
        <p14:creationId xmlns:p14="http://schemas.microsoft.com/office/powerpoint/2010/main" val="4107234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with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537619" y="1933314"/>
            <a:ext cx="2639660" cy="262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 dirty="0"/>
              <a:t>Klik op het pictogram als u een afbeelding wilt toevoegen</a:t>
            </a:r>
          </a:p>
        </p:txBody>
      </p:sp>
      <p:sp>
        <p:nvSpPr>
          <p:cNvPr id="4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3418212" y="1933314"/>
            <a:ext cx="2639660" cy="262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8"/>
          </p:nvPr>
        </p:nvSpPr>
        <p:spPr>
          <a:xfrm>
            <a:off x="6298805" y="1933314"/>
            <a:ext cx="2639660" cy="262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7" name="Tijdelijke aanduiding voor tekst 6"/>
          <p:cNvSpPr>
            <a:spLocks noGrp="1"/>
          </p:cNvSpPr>
          <p:nvPr>
            <p:ph type="body" sz="quarter" idx="19"/>
          </p:nvPr>
        </p:nvSpPr>
        <p:spPr>
          <a:xfrm>
            <a:off x="490538" y="4610101"/>
            <a:ext cx="2752725" cy="360000"/>
          </a:xfrm>
        </p:spPr>
        <p:txBody>
          <a:bodyPr wrap="none" lIns="36000" rIns="0"/>
          <a:lstStyle>
            <a:lvl1pPr marL="0" indent="0">
              <a:buFontTx/>
              <a:buNone/>
              <a:defRPr sz="1800">
                <a:solidFill>
                  <a:schemeClr val="tx1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/>
              <a:t>Klik om de modelstijl</a:t>
            </a:r>
          </a:p>
        </p:txBody>
      </p:sp>
      <p:sp>
        <p:nvSpPr>
          <p:cNvPr id="8" name="Tijdelijke aanduiding voor tekst 6"/>
          <p:cNvSpPr>
            <a:spLocks noGrp="1"/>
          </p:cNvSpPr>
          <p:nvPr>
            <p:ph type="body" sz="quarter" idx="20"/>
          </p:nvPr>
        </p:nvSpPr>
        <p:spPr>
          <a:xfrm>
            <a:off x="3366170" y="4610101"/>
            <a:ext cx="2752725" cy="360000"/>
          </a:xfrm>
        </p:spPr>
        <p:txBody>
          <a:bodyPr wrap="none" lIns="36000" rIns="0"/>
          <a:lstStyle>
            <a:lvl1pPr marL="0" indent="0">
              <a:buFontTx/>
              <a:buNone/>
              <a:defRPr sz="1800">
                <a:solidFill>
                  <a:schemeClr val="tx1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/>
              <a:t>Klik om de modelstijl</a:t>
            </a:r>
          </a:p>
        </p:txBody>
      </p:sp>
      <p:sp>
        <p:nvSpPr>
          <p:cNvPr id="9" name="Tijdelijke aanduiding voor tekst 6"/>
          <p:cNvSpPr>
            <a:spLocks noGrp="1"/>
          </p:cNvSpPr>
          <p:nvPr>
            <p:ph type="body" sz="quarter" idx="21"/>
          </p:nvPr>
        </p:nvSpPr>
        <p:spPr>
          <a:xfrm>
            <a:off x="6241802" y="4610101"/>
            <a:ext cx="2752725" cy="360000"/>
          </a:xfrm>
        </p:spPr>
        <p:txBody>
          <a:bodyPr wrap="none" lIns="36000" rIns="0"/>
          <a:lstStyle>
            <a:lvl1pPr marL="0" indent="0">
              <a:buFontTx/>
              <a:buNone/>
              <a:defRPr sz="1800">
                <a:solidFill>
                  <a:schemeClr val="tx1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/>
              <a:t>Klik om de modelstijl</a:t>
            </a:r>
          </a:p>
        </p:txBody>
      </p:sp>
      <p:sp>
        <p:nvSpPr>
          <p:cNvPr id="10" name="Tijdelijke aanduiding voor tekst 6"/>
          <p:cNvSpPr>
            <a:spLocks noGrp="1"/>
          </p:cNvSpPr>
          <p:nvPr>
            <p:ph type="body" sz="quarter" idx="22"/>
          </p:nvPr>
        </p:nvSpPr>
        <p:spPr>
          <a:xfrm>
            <a:off x="490538" y="4985219"/>
            <a:ext cx="2752725" cy="360000"/>
          </a:xfrm>
        </p:spPr>
        <p:txBody>
          <a:bodyPr wrap="squar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/>
              <a:t>Klik om de modelstijl</a:t>
            </a:r>
          </a:p>
        </p:txBody>
      </p:sp>
      <p:sp>
        <p:nvSpPr>
          <p:cNvPr id="11" name="Tijdelijke aanduiding voor tekst 6"/>
          <p:cNvSpPr>
            <a:spLocks noGrp="1"/>
          </p:cNvSpPr>
          <p:nvPr>
            <p:ph type="body" sz="quarter" idx="23"/>
          </p:nvPr>
        </p:nvSpPr>
        <p:spPr>
          <a:xfrm>
            <a:off x="3365675" y="4985219"/>
            <a:ext cx="2752725" cy="360000"/>
          </a:xfrm>
        </p:spPr>
        <p:txBody>
          <a:bodyPr wrap="squar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/>
              <a:t>Klik om de modelstijl</a:t>
            </a:r>
          </a:p>
        </p:txBody>
      </p:sp>
      <p:sp>
        <p:nvSpPr>
          <p:cNvPr id="12" name="Tijdelijke aanduiding voor tekst 6"/>
          <p:cNvSpPr>
            <a:spLocks noGrp="1"/>
          </p:cNvSpPr>
          <p:nvPr>
            <p:ph type="body" sz="quarter" idx="24"/>
          </p:nvPr>
        </p:nvSpPr>
        <p:spPr>
          <a:xfrm>
            <a:off x="6241802" y="4985219"/>
            <a:ext cx="2752725" cy="360000"/>
          </a:xfrm>
        </p:spPr>
        <p:txBody>
          <a:bodyPr wrap="square" lIns="36000" rIns="0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696913" indent="0">
              <a:buFontTx/>
              <a:buNone/>
              <a:defRPr sz="1800"/>
            </a:lvl2pPr>
            <a:lvl3pPr marL="1560512" indent="0">
              <a:buFontTx/>
              <a:buNone/>
              <a:defRPr sz="1800"/>
            </a:lvl3pPr>
            <a:lvl4pPr marL="2332037" indent="0">
              <a:buFontTx/>
              <a:buNone/>
              <a:defRPr sz="1800"/>
            </a:lvl4pPr>
            <a:lvl5pPr marL="3052763" indent="0">
              <a:buFontTx/>
              <a:buNone/>
              <a:defRPr sz="1800"/>
            </a:lvl5pPr>
          </a:lstStyle>
          <a:p>
            <a:pPr lvl="0"/>
            <a:r>
              <a:rPr lang="nl-NL" dirty="0"/>
              <a:t>Klik om de modelstijl</a:t>
            </a:r>
          </a:p>
        </p:txBody>
      </p:sp>
    </p:spTree>
    <p:extLst>
      <p:ext uri="{BB962C8B-B14F-4D97-AF65-F5344CB8AC3E}">
        <p14:creationId xmlns:p14="http://schemas.microsoft.com/office/powerpoint/2010/main" val="2791031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 with 2 squar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536399" y="1929600"/>
            <a:ext cx="4104000" cy="4027383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6161" y="1929600"/>
            <a:ext cx="4104000" cy="40330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4326276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536400" y="1402557"/>
            <a:ext cx="8402400" cy="4552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2178015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ectangula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/>
          </p:cNvSpPr>
          <p:nvPr>
            <p:ph type="pic" sz="quarter" idx="16"/>
          </p:nvPr>
        </p:nvSpPr>
        <p:spPr>
          <a:xfrm>
            <a:off x="536400" y="233362"/>
            <a:ext cx="4011352" cy="57204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afbeelding 24"/>
          <p:cNvSpPr>
            <a:spLocks noGrp="1"/>
          </p:cNvSpPr>
          <p:nvPr>
            <p:ph type="pic" sz="quarter" idx="17"/>
          </p:nvPr>
        </p:nvSpPr>
        <p:spPr>
          <a:xfrm>
            <a:off x="4827265" y="233362"/>
            <a:ext cx="4104000" cy="571955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04470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beeldvu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0" y="0"/>
            <a:ext cx="9143999" cy="685800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266283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1582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40125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37321" y="1752600"/>
            <a:ext cx="8601903" cy="4314825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61377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200" y="230187"/>
            <a:ext cx="8442796" cy="838800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5" name="Tijdelijke aanduiding voor tabel 4"/>
          <p:cNvSpPr>
            <a:spLocks noGrp="1"/>
          </p:cNvSpPr>
          <p:nvPr>
            <p:ph type="tbl" sz="quarter" idx="10"/>
          </p:nvPr>
        </p:nvSpPr>
        <p:spPr>
          <a:xfrm>
            <a:off x="538163" y="1933575"/>
            <a:ext cx="8398089" cy="40284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93371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with circ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200" y="230188"/>
            <a:ext cx="3276000" cy="1353086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3887699" y="224477"/>
            <a:ext cx="5040000" cy="5040000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8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495301" y="1835250"/>
            <a:ext cx="3276600" cy="4127400"/>
          </a:xfrm>
        </p:spPr>
        <p:txBody>
          <a:bodyPr lIns="36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modelstijlen te bewerken</a:t>
            </a:r>
          </a:p>
        </p:txBody>
      </p:sp>
    </p:spTree>
    <p:extLst>
      <p:ext uri="{BB962C8B-B14F-4D97-AF65-F5344CB8AC3E}">
        <p14:creationId xmlns:p14="http://schemas.microsoft.com/office/powerpoint/2010/main" val="320345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839787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8521188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Rectangle 4"/>
          <p:cNvSpPr>
            <a:spLocks noChangeArrowheads="1"/>
          </p:cNvSpPr>
          <p:nvPr userDrawn="1"/>
        </p:nvSpPr>
        <p:spPr bwMode="auto">
          <a:xfrm>
            <a:off x="5544884" y="605821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33010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with multipl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200" y="230188"/>
            <a:ext cx="3276000" cy="1353086"/>
          </a:xfrm>
        </p:spPr>
        <p:txBody>
          <a:bodyPr/>
          <a:lstStyle>
            <a:lvl1pPr>
              <a:defRPr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8" name="Tijdelijke aanduiding voor tekst 4"/>
          <p:cNvSpPr>
            <a:spLocks noGrp="1"/>
          </p:cNvSpPr>
          <p:nvPr>
            <p:ph type="body" sz="quarter" idx="17"/>
          </p:nvPr>
        </p:nvSpPr>
        <p:spPr>
          <a:xfrm>
            <a:off x="495301" y="1835250"/>
            <a:ext cx="3276600" cy="3657600"/>
          </a:xfrm>
        </p:spPr>
        <p:txBody>
          <a:bodyPr lIns="36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12" name="Tijdelijke aanduiding voor afbeelding 24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3044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3" name="Tijdelijke aanduiding voor afbeelding 24"/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4591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4" name="Tijdelijke aanduiding voor afbeelding 2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6138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5" name="Tijdelijke aanduiding voor afbeelding 24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7685112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7" name="Tijdelijke aanduiding voor afbeelding 24"/>
          <p:cNvSpPr>
            <a:spLocks noGrp="1" noChangeAspect="1"/>
          </p:cNvSpPr>
          <p:nvPr>
            <p:ph type="pic" sz="quarter" idx="16"/>
          </p:nvPr>
        </p:nvSpPr>
        <p:spPr>
          <a:xfrm>
            <a:off x="3887699" y="224477"/>
            <a:ext cx="5040000" cy="5040000"/>
          </a:xfrm>
          <a:prstGeom prst="ellipse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911264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4" name="Tijdelijke aanduiding voor tekst 6"/>
          <p:cNvSpPr>
            <a:spLocks noGrp="1"/>
          </p:cNvSpPr>
          <p:nvPr>
            <p:ph type="body" sz="quarter" idx="11"/>
          </p:nvPr>
        </p:nvSpPr>
        <p:spPr>
          <a:xfrm>
            <a:off x="4793357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</p:spTree>
    <p:extLst>
      <p:ext uri="{BB962C8B-B14F-4D97-AF65-F5344CB8AC3E}">
        <p14:creationId xmlns:p14="http://schemas.microsoft.com/office/powerpoint/2010/main" val="1270493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5" name="Tijdelijke aanduiding voor afbeelding 24"/>
          <p:cNvSpPr>
            <a:spLocks noGrp="1" noChangeAspect="1"/>
          </p:cNvSpPr>
          <p:nvPr>
            <p:ph type="pic" sz="quarter" idx="17"/>
          </p:nvPr>
        </p:nvSpPr>
        <p:spPr>
          <a:xfrm>
            <a:off x="4826161" y="1929600"/>
            <a:ext cx="4104000" cy="40330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29501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6" name="Tijdelijke aanduiding voor grafiek 5"/>
          <p:cNvSpPr>
            <a:spLocks noGrp="1"/>
          </p:cNvSpPr>
          <p:nvPr>
            <p:ph type="chart" sz="quarter" idx="17"/>
          </p:nvPr>
        </p:nvSpPr>
        <p:spPr>
          <a:xfrm>
            <a:off x="4791075" y="1752600"/>
            <a:ext cx="4140000" cy="4314825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9540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 with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6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4140000" cy="4089600"/>
          </a:xfrm>
        </p:spPr>
        <p:txBody>
          <a:bodyPr/>
          <a:lstStyle>
            <a:lvl2pPr>
              <a:buClr>
                <a:schemeClr val="bg2"/>
              </a:buClr>
              <a:defRPr/>
            </a:lvl2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</p:txBody>
      </p:sp>
      <p:sp>
        <p:nvSpPr>
          <p:cNvPr id="5" name="Tijdelijke aanduiding voor tabel 4"/>
          <p:cNvSpPr>
            <a:spLocks noGrp="1"/>
          </p:cNvSpPr>
          <p:nvPr>
            <p:ph type="tbl" sz="quarter" idx="11"/>
          </p:nvPr>
        </p:nvSpPr>
        <p:spPr>
          <a:xfrm>
            <a:off x="4791075" y="1933575"/>
            <a:ext cx="4140000" cy="40284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8394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ano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8" name="Tijdelijke aanduiding voor SmartArt 7"/>
          <p:cNvSpPr>
            <a:spLocks noGrp="1"/>
          </p:cNvSpPr>
          <p:nvPr>
            <p:ph type="dgm" sz="quarter" idx="10"/>
          </p:nvPr>
        </p:nvSpPr>
        <p:spPr>
          <a:xfrm>
            <a:off x="538163" y="1828800"/>
            <a:ext cx="8404225" cy="4133850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60759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32035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multiple logo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044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7" name="Tijdelijke aanduiding voor afbeelding 2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76508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ijdelijke aanduiding voor afbeelding 24"/>
          <p:cNvSpPr>
            <a:spLocks noGrp="1" noChangeAspect="1"/>
          </p:cNvSpPr>
          <p:nvPr>
            <p:ph type="pic" sz="quarter" idx="20"/>
          </p:nvPr>
        </p:nvSpPr>
        <p:spPr bwMode="auto">
          <a:xfrm>
            <a:off x="6308818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ijdelijke aanduiding voor afbeelding 24"/>
          <p:cNvSpPr>
            <a:spLocks noGrp="1" noChangeAspect="1"/>
          </p:cNvSpPr>
          <p:nvPr>
            <p:ph type="pic" sz="quarter" idx="21"/>
          </p:nvPr>
        </p:nvSpPr>
        <p:spPr bwMode="auto">
          <a:xfrm>
            <a:off x="4714655" y="3307559"/>
            <a:ext cx="2647950" cy="2647950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Tijdelijke aanduiding voor afbeelding 24"/>
          <p:cNvSpPr>
            <a:spLocks noGrp="1" noChangeAspect="1"/>
          </p:cNvSpPr>
          <p:nvPr>
            <p:ph type="pic" sz="quarter" idx="15"/>
          </p:nvPr>
        </p:nvSpPr>
        <p:spPr bwMode="auto">
          <a:xfrm>
            <a:off x="3120492" y="3307559"/>
            <a:ext cx="2647950" cy="2647950"/>
          </a:xfrm>
          <a:prstGeom prst="ellipse">
            <a:avLst/>
          </a:prstGeom>
          <a:solidFill>
            <a:srgbClr val="D5D2CA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Klik op het pictogram als u een afbeelding wilt toevoegen</a:t>
            </a:r>
            <a:endParaRPr kumimoji="0" lang="nl-NL" sz="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491642" y="230187"/>
            <a:ext cx="8442796" cy="838800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14" name="Tijdelijke aanduiding voor tekst 4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485775" y="1616400"/>
            <a:ext cx="8447088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Ondertitel</a:t>
            </a:r>
          </a:p>
        </p:txBody>
      </p:sp>
      <p:sp>
        <p:nvSpPr>
          <p:cNvPr id="15" name="Tijdelijke aanduiding voor tekst 4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476251" y="2262386"/>
            <a:ext cx="8447087" cy="371475"/>
          </a:xfrm>
          <a:prstGeom prst="rect">
            <a:avLst/>
          </a:prstGeom>
          <a:noFill/>
          <a:ln>
            <a:noFill/>
          </a:ln>
          <a:extLst/>
        </p:spPr>
        <p:txBody>
          <a:bodyPr lIns="36000" rIns="90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Datum, Auteursnaam</a:t>
            </a:r>
          </a:p>
        </p:txBody>
      </p:sp>
      <p:sp>
        <p:nvSpPr>
          <p:cNvPr id="16" name="Tijdelijke aanduiding voor afbeelding 24"/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4591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7" name="Tijdelijke aanduiding voor afbeelding 2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6138113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  <p:sp>
        <p:nvSpPr>
          <p:cNvPr id="18" name="Tijdelijke aanduiding voor afbeelding 24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7685112" y="6126565"/>
            <a:ext cx="1248107" cy="607609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l">
              <a:lnSpc>
                <a:spcPts val="1000"/>
              </a:lnSpc>
              <a:spcBef>
                <a:spcPts val="0"/>
              </a:spcBef>
              <a:buNone/>
              <a:defRPr sz="600"/>
            </a:lvl1pPr>
          </a:lstStyle>
          <a:p>
            <a:pPr lvl="0"/>
            <a:r>
              <a:rPr lang="nl-NL" noProof="0" dirty="0"/>
              <a:t>Klik op het pictogram als u een logo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3864516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491642" y="230188"/>
            <a:ext cx="8442796" cy="839787"/>
          </a:xfrm>
          <a:prstGeom prst="rect">
            <a:avLst/>
          </a:prstGeom>
          <a:blipFill dpi="0" rotWithShape="1">
            <a:blip r:embed="rId23"/>
            <a:srcRect/>
            <a:stretch>
              <a:fillRect/>
            </a:stretch>
          </a:blipFill>
          <a:ln>
            <a:noFill/>
          </a:ln>
          <a:extLst/>
        </p:spPr>
        <p:txBody>
          <a:bodyPr vert="horz" wrap="square" lIns="18000" tIns="0" rIns="91440" bIns="324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nl-NL" dirty="0"/>
              <a:t>Klik om de stijl te bewerken</a:t>
            </a:r>
          </a:p>
        </p:txBody>
      </p:sp>
      <p:sp>
        <p:nvSpPr>
          <p:cNvPr id="1028" name="Tijdelijke aanduiding voor tekst 23"/>
          <p:cNvSpPr>
            <a:spLocks noGrp="1"/>
          </p:cNvSpPr>
          <p:nvPr>
            <p:ph type="body" idx="1"/>
          </p:nvPr>
        </p:nvSpPr>
        <p:spPr bwMode="auto">
          <a:xfrm>
            <a:off x="421200" y="1843200"/>
            <a:ext cx="8521188" cy="408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  <a:p>
            <a:pPr lvl="4"/>
            <a:endParaRPr lang="nl-NL" dirty="0"/>
          </a:p>
        </p:txBody>
      </p:sp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249238" y="3929063"/>
            <a:ext cx="7840662" cy="162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7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68" r:id="rId8"/>
    <p:sldLayoutId id="2147483664" r:id="rId9"/>
    <p:sldLayoutId id="2147483653" r:id="rId10"/>
    <p:sldLayoutId id="2147483655" r:id="rId11"/>
    <p:sldLayoutId id="2147483656" r:id="rId12"/>
    <p:sldLayoutId id="2147483657" r:id="rId13"/>
    <p:sldLayoutId id="2147483659" r:id="rId14"/>
    <p:sldLayoutId id="2147483660" r:id="rId15"/>
    <p:sldLayoutId id="2147483661" r:id="rId16"/>
    <p:sldLayoutId id="2147483663" r:id="rId17"/>
    <p:sldLayoutId id="2147483665" r:id="rId18"/>
    <p:sldLayoutId id="2147483654" r:id="rId19"/>
    <p:sldLayoutId id="2147483666" r:id="rId20"/>
  </p:sldLayoutIdLst>
  <p:txStyles>
    <p:titleStyle>
      <a:lvl1pPr algn="l" rtl="0" fontAlgn="base">
        <a:lnSpc>
          <a:spcPts val="4000"/>
        </a:lnSpc>
        <a:spcBef>
          <a:spcPct val="0"/>
        </a:spcBef>
        <a:spcAft>
          <a:spcPct val="0"/>
        </a:spcAft>
        <a:defRPr sz="3000" kern="1200">
          <a:solidFill>
            <a:schemeClr val="bg2"/>
          </a:solidFill>
          <a:latin typeface="Verdana" pitchFamily="34" charset="0"/>
          <a:ea typeface="+mj-ea"/>
          <a:cs typeface="+mj-cs"/>
        </a:defRPr>
      </a:lvl1pPr>
      <a:lvl2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2pPr>
      <a:lvl3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3pPr>
      <a:lvl4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4pPr>
      <a:lvl5pPr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5pPr>
      <a:lvl6pPr marL="4572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6pPr>
      <a:lvl7pPr marL="9144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7pPr>
      <a:lvl8pPr marL="13716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8pPr>
      <a:lvl9pPr marL="1828800" algn="l" rtl="0" fontAlgn="base">
        <a:lnSpc>
          <a:spcPts val="4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itchFamily="34" charset="0"/>
        </a:defRPr>
      </a:lvl9pPr>
    </p:titleStyle>
    <p:bodyStyle>
      <a:lvl1pPr marL="252413" indent="-252413" algn="l" rtl="0" fontAlgn="base">
        <a:lnSpc>
          <a:spcPts val="2500"/>
        </a:lnSpc>
        <a:spcBef>
          <a:spcPts val="1200"/>
        </a:spcBef>
        <a:spcAft>
          <a:spcPct val="0"/>
        </a:spcAft>
        <a:buClr>
          <a:schemeClr val="bg2"/>
        </a:buClr>
        <a:buSzPct val="140000"/>
        <a:buFont typeface="Wingdings" pitchFamily="2" charset="2"/>
        <a:buChar char="§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1pPr>
      <a:lvl2pPr marL="982663" indent="-285750" algn="l" rtl="0" fontAlgn="base">
        <a:lnSpc>
          <a:spcPts val="2500"/>
        </a:lnSpc>
        <a:spcBef>
          <a:spcPts val="1000"/>
        </a:spcBef>
        <a:spcAft>
          <a:spcPct val="0"/>
        </a:spcAft>
        <a:buClr>
          <a:schemeClr val="bg2"/>
        </a:buClr>
        <a:buSzPct val="115000"/>
        <a:buFont typeface="Verdana" pitchFamily="34" charset="0"/>
        <a:buChar char="●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2pPr>
      <a:lvl3pPr marL="1879600" indent="-319088" algn="l" rtl="0" fontAlgn="base">
        <a:lnSpc>
          <a:spcPts val="2500"/>
        </a:lnSpc>
        <a:spcBef>
          <a:spcPts val="1000"/>
        </a:spcBef>
        <a:spcAft>
          <a:spcPct val="0"/>
        </a:spcAft>
        <a:buSzPct val="115000"/>
        <a:buFont typeface="Verdana" pitchFamily="34" charset="0"/>
        <a:buChar char="●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3pPr>
      <a:lvl4pPr marL="2692400" indent="-360363" algn="l" rtl="0" fontAlgn="base">
        <a:lnSpc>
          <a:spcPts val="2500"/>
        </a:lnSpc>
        <a:spcBef>
          <a:spcPct val="20000"/>
        </a:spcBef>
        <a:spcAft>
          <a:spcPct val="0"/>
        </a:spcAft>
        <a:buSzPct val="115000"/>
        <a:buFont typeface="Verdana" pitchFamily="34" charset="0"/>
        <a:buChar char="●"/>
        <a:defRPr sz="2200" kern="1200" baseline="0">
          <a:solidFill>
            <a:schemeClr val="bg2"/>
          </a:solidFill>
          <a:latin typeface="Verdana" pitchFamily="34" charset="0"/>
          <a:ea typeface="+mn-ea"/>
          <a:cs typeface="+mn-cs"/>
        </a:defRPr>
      </a:lvl4pPr>
      <a:lvl5pPr marL="3405188" indent="-352425" algn="l" rtl="0" fontAlgn="base">
        <a:lnSpc>
          <a:spcPts val="2500"/>
        </a:lnSpc>
        <a:spcBef>
          <a:spcPct val="20000"/>
        </a:spcBef>
        <a:spcAft>
          <a:spcPct val="0"/>
        </a:spcAft>
        <a:buSzPct val="115000"/>
        <a:buFont typeface="Verdana" pitchFamily="34" charset="0"/>
        <a:buChar char="●"/>
        <a:defRPr sz="2200" kern="1200">
          <a:solidFill>
            <a:schemeClr val="bg2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643" y="230188"/>
            <a:ext cx="8442796" cy="791650"/>
          </a:xfrm>
        </p:spPr>
        <p:txBody>
          <a:bodyPr/>
          <a:lstStyle/>
          <a:p>
            <a:r>
              <a:rPr lang="en-GB" dirty="0"/>
              <a:t>Acoustic profiler study</a:t>
            </a:r>
            <a:endParaRPr lang="nl-NL" dirty="0"/>
          </a:p>
        </p:txBody>
      </p:sp>
      <p:pic>
        <p:nvPicPr>
          <p:cNvPr id="20" name="Tijdelijke aanduiding voor afbeelding 19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86489" y="2384763"/>
            <a:ext cx="2647950" cy="2647950"/>
          </a:xfrm>
        </p:spPr>
      </p:pic>
      <p:pic>
        <p:nvPicPr>
          <p:cNvPr id="17" name="Tijdelijke aanduiding voor afbeelding 16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21036" y="2384763"/>
            <a:ext cx="2647950" cy="2647950"/>
          </a:xfrm>
        </p:spPr>
      </p:pic>
      <p:pic>
        <p:nvPicPr>
          <p:cNvPr id="16" name="Tijdelijke aanduiding voor afbeelding 15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88218" y="2384763"/>
            <a:ext cx="2647950" cy="2647950"/>
          </a:xfrm>
        </p:spPr>
      </p:pic>
      <p:pic>
        <p:nvPicPr>
          <p:cNvPr id="15" name="Picture Placeholder 14"/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0" r="16500"/>
          <a:stretch>
            <a:fillRect/>
          </a:stretch>
        </p:blipFill>
        <p:spPr>
          <a:xfrm>
            <a:off x="436903" y="2384763"/>
            <a:ext cx="2647950" cy="2647950"/>
          </a:xfrm>
        </p:spPr>
      </p:pic>
    </p:spTree>
    <p:extLst>
      <p:ext uri="{BB962C8B-B14F-4D97-AF65-F5344CB8AC3E}">
        <p14:creationId xmlns:p14="http://schemas.microsoft.com/office/powerpoint/2010/main" val="2960060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309F1-B174-4F0D-B804-683F7F479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592" y="0"/>
            <a:ext cx="8442796" cy="791650"/>
          </a:xfrm>
        </p:spPr>
        <p:txBody>
          <a:bodyPr/>
          <a:lstStyle/>
          <a:p>
            <a:r>
              <a:rPr lang="tr-TR" dirty="0"/>
              <a:t>Processing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68984-9AC2-42B1-B3C7-B699C52795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76CBB8-EAA5-49D3-AC9B-B37F39552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5133"/>
            <a:ext cx="9144000" cy="643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40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</a:t>
            </a:r>
            <a:r>
              <a:rPr lang="nl-NL" dirty="0" err="1" smtClean="0"/>
              <a:t>Belwind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2864"/>
            <a:ext cx="4015930" cy="31539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536" y="2007743"/>
            <a:ext cx="4423264" cy="347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475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</a:t>
            </a:r>
            <a:r>
              <a:rPr lang="nl-NL" dirty="0" err="1" smtClean="0"/>
              <a:t>Belwind</a:t>
            </a:r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551" y="3834665"/>
            <a:ext cx="3842233" cy="30175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542" y="1021838"/>
            <a:ext cx="3698975" cy="29050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13" y="3922425"/>
            <a:ext cx="3737829" cy="29355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42" y="1021838"/>
            <a:ext cx="3695700" cy="2902487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19" idx="1"/>
          </p:cNvCxnSpPr>
          <p:nvPr/>
        </p:nvCxnSpPr>
        <p:spPr>
          <a:xfrm flipH="1" flipV="1">
            <a:off x="1289713" y="2920621"/>
            <a:ext cx="2756663" cy="919810"/>
          </a:xfrm>
          <a:prstGeom prst="straightConnector1">
            <a:avLst/>
          </a:prstGeom>
          <a:ln w="158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9" idx="3"/>
          </p:cNvCxnSpPr>
          <p:nvPr/>
        </p:nvCxnSpPr>
        <p:spPr>
          <a:xfrm flipV="1">
            <a:off x="5311466" y="3001826"/>
            <a:ext cx="439269" cy="838605"/>
          </a:xfrm>
          <a:prstGeom prst="straightConnector1">
            <a:avLst/>
          </a:prstGeom>
          <a:ln w="158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9" idx="2"/>
          </p:cNvCxnSpPr>
          <p:nvPr/>
        </p:nvCxnSpPr>
        <p:spPr>
          <a:xfrm>
            <a:off x="4678921" y="3987779"/>
            <a:ext cx="852179" cy="1919107"/>
          </a:xfrm>
          <a:prstGeom prst="straightConnector1">
            <a:avLst/>
          </a:prstGeom>
          <a:ln w="158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046376" y="3693083"/>
            <a:ext cx="1265090" cy="2946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GB" sz="1100" dirty="0" smtClean="0">
                <a:solidFill>
                  <a:schemeClr val="accent6"/>
                </a:solidFill>
                <a:latin typeface="Verdana" pitchFamily="34" charset="0"/>
              </a:rPr>
              <a:t>Diurnal pattern</a:t>
            </a:r>
          </a:p>
        </p:txBody>
      </p:sp>
      <p:cxnSp>
        <p:nvCxnSpPr>
          <p:cNvPr id="25" name="Straight Arrow Connector 24"/>
          <p:cNvCxnSpPr>
            <a:stCxn id="19" idx="2"/>
          </p:cNvCxnSpPr>
          <p:nvPr/>
        </p:nvCxnSpPr>
        <p:spPr>
          <a:xfrm flipH="1">
            <a:off x="1228299" y="3987779"/>
            <a:ext cx="3450622" cy="1996764"/>
          </a:xfrm>
          <a:prstGeom prst="straightConnector1">
            <a:avLst/>
          </a:prstGeom>
          <a:ln w="158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7962900" y="3922425"/>
            <a:ext cx="409575" cy="525528"/>
          </a:xfrm>
          <a:prstGeom prst="straightConnector1">
            <a:avLst/>
          </a:prstGeom>
          <a:ln w="158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742076" y="3403341"/>
            <a:ext cx="15179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GB" sz="1100" dirty="0" smtClean="0">
                <a:solidFill>
                  <a:schemeClr val="accent6"/>
                </a:solidFill>
                <a:latin typeface="Verdana" pitchFamily="34" charset="0"/>
              </a:rPr>
              <a:t>Reduced “strong marks” in-park</a:t>
            </a:r>
          </a:p>
        </p:txBody>
      </p:sp>
    </p:spTree>
    <p:extLst>
      <p:ext uri="{BB962C8B-B14F-4D97-AF65-F5344CB8AC3E}">
        <p14:creationId xmlns:p14="http://schemas.microsoft.com/office/powerpoint/2010/main" val="296109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C-Power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525"/>
            <a:ext cx="4220565" cy="3314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278" y="1914525"/>
            <a:ext cx="4390047" cy="344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73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C-Power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1021838"/>
            <a:ext cx="3533775" cy="27753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46" y="1021838"/>
            <a:ext cx="3712379" cy="29155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99" y="3910254"/>
            <a:ext cx="3746976" cy="29427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46" y="3937425"/>
            <a:ext cx="3712379" cy="291558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7124700" y="3926625"/>
            <a:ext cx="1104901" cy="559650"/>
          </a:xfrm>
          <a:prstGeom prst="straightConnector1">
            <a:avLst/>
          </a:prstGeom>
          <a:ln w="158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791551" y="3384726"/>
            <a:ext cx="15179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GB" sz="1100" dirty="0" smtClean="0">
                <a:solidFill>
                  <a:schemeClr val="accent6"/>
                </a:solidFill>
                <a:latin typeface="Verdana" pitchFamily="34" charset="0"/>
              </a:rPr>
              <a:t>Reduced “strong marks” in-park</a:t>
            </a:r>
          </a:p>
        </p:txBody>
      </p:sp>
    </p:spTree>
    <p:extLst>
      <p:ext uri="{BB962C8B-B14F-4D97-AF65-F5344CB8AC3E}">
        <p14:creationId xmlns:p14="http://schemas.microsoft.com/office/powerpoint/2010/main" val="82319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C-power/</a:t>
            </a:r>
            <a:r>
              <a:rPr lang="nl-NL" dirty="0" err="1" smtClean="0"/>
              <a:t>Belwind</a:t>
            </a:r>
            <a:endParaRPr lang="nl-NL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99" y="1021838"/>
            <a:ext cx="3737451" cy="29352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317" y="1021838"/>
            <a:ext cx="3668957" cy="28814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99" y="3957115"/>
            <a:ext cx="3693659" cy="290088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122" y="3836647"/>
            <a:ext cx="3762152" cy="295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270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 smtClean="0"/>
              <a:t>Further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Calibration</a:t>
            </a:r>
            <a:endParaRPr lang="nl-NL" dirty="0" smtClean="0"/>
          </a:p>
          <a:p>
            <a:r>
              <a:rPr lang="nl-NL" dirty="0" smtClean="0"/>
              <a:t>Check </a:t>
            </a:r>
            <a:r>
              <a:rPr lang="nl-NL" dirty="0" err="1" smtClean="0"/>
              <a:t>multi-frequency</a:t>
            </a:r>
            <a:r>
              <a:rPr lang="nl-NL" dirty="0" smtClean="0"/>
              <a:t> </a:t>
            </a:r>
            <a:r>
              <a:rPr lang="nl-NL" dirty="0" err="1" smtClean="0"/>
              <a:t>consistency</a:t>
            </a:r>
            <a:r>
              <a:rPr lang="nl-NL" dirty="0" smtClean="0"/>
              <a:t> </a:t>
            </a:r>
            <a:r>
              <a:rPr lang="nl-NL" dirty="0" err="1" smtClean="0"/>
              <a:t>between</a:t>
            </a:r>
            <a:r>
              <a:rPr lang="nl-NL" dirty="0" smtClean="0"/>
              <a:t> out </a:t>
            </a:r>
            <a:r>
              <a:rPr lang="nl-NL" dirty="0" err="1" smtClean="0"/>
              <a:t>and</a:t>
            </a:r>
            <a:r>
              <a:rPr lang="nl-NL" dirty="0" smtClean="0"/>
              <a:t> in park</a:t>
            </a:r>
          </a:p>
          <a:p>
            <a:r>
              <a:rPr lang="nl-NL" dirty="0" err="1" smtClean="0"/>
              <a:t>Correlation</a:t>
            </a:r>
            <a:r>
              <a:rPr lang="nl-NL" dirty="0" smtClean="0"/>
              <a:t> </a:t>
            </a:r>
            <a:r>
              <a:rPr lang="nl-NL" dirty="0" err="1" smtClean="0"/>
              <a:t>results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tidal</a:t>
            </a:r>
            <a:r>
              <a:rPr lang="nl-NL" dirty="0" smtClean="0"/>
              <a:t> </a:t>
            </a:r>
            <a:r>
              <a:rPr lang="nl-NL" dirty="0" err="1" smtClean="0"/>
              <a:t>patterns</a:t>
            </a:r>
            <a:r>
              <a:rPr lang="nl-NL" dirty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smtClean="0"/>
              <a:t>SEL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255443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Project </a:t>
            </a:r>
            <a:r>
              <a:rPr lang="nl-NL" dirty="0" err="1" smtClean="0"/>
              <a:t>structure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18402" y="1337106"/>
            <a:ext cx="3765789" cy="4089600"/>
          </a:xfrm>
        </p:spPr>
        <p:txBody>
          <a:bodyPr/>
          <a:lstStyle/>
          <a:p>
            <a:r>
              <a:rPr lang="nl-NL" dirty="0" err="1" smtClean="0"/>
              <a:t>Funded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RWS</a:t>
            </a:r>
          </a:p>
          <a:p>
            <a:r>
              <a:rPr lang="nl-NL" dirty="0" smtClean="0"/>
              <a:t>Led </a:t>
            </a:r>
            <a:r>
              <a:rPr lang="nl-NL" dirty="0" err="1" smtClean="0"/>
              <a:t>by</a:t>
            </a:r>
            <a:r>
              <a:rPr lang="nl-NL" dirty="0" smtClean="0"/>
              <a:t> Leiden (Hans)</a:t>
            </a:r>
          </a:p>
          <a:p>
            <a:r>
              <a:rPr lang="nl-NL" dirty="0" smtClean="0"/>
              <a:t>Deployment </a:t>
            </a:r>
            <a:r>
              <a:rPr lang="nl-NL" dirty="0" err="1" smtClean="0"/>
              <a:t>by</a:t>
            </a:r>
            <a:r>
              <a:rPr lang="nl-NL" dirty="0" smtClean="0"/>
              <a:t> VLIZ </a:t>
            </a:r>
            <a:r>
              <a:rPr lang="nl-NL" dirty="0" err="1" smtClean="0"/>
              <a:t>and</a:t>
            </a:r>
            <a:r>
              <a:rPr lang="nl-NL" dirty="0" smtClean="0"/>
              <a:t> WMR (</a:t>
            </a:r>
            <a:r>
              <a:rPr lang="nl-NL" dirty="0" err="1" smtClean="0"/>
              <a:t>aka</a:t>
            </a:r>
            <a:r>
              <a:rPr lang="nl-NL" dirty="0" smtClean="0"/>
              <a:t> Dick)</a:t>
            </a:r>
          </a:p>
          <a:p>
            <a:r>
              <a:rPr lang="nl-NL" dirty="0" smtClean="0"/>
              <a:t>Processing of </a:t>
            </a:r>
            <a:r>
              <a:rPr lang="nl-NL" dirty="0" err="1" smtClean="0"/>
              <a:t>acoustic</a:t>
            </a:r>
            <a:r>
              <a:rPr lang="nl-NL" dirty="0" smtClean="0"/>
              <a:t> data </a:t>
            </a:r>
            <a:r>
              <a:rPr lang="nl-NL" dirty="0" err="1" smtClean="0"/>
              <a:t>by</a:t>
            </a:r>
            <a:r>
              <a:rPr lang="nl-NL" dirty="0" smtClean="0"/>
              <a:t> WMR</a:t>
            </a:r>
          </a:p>
          <a:p>
            <a:r>
              <a:rPr lang="nl-NL" dirty="0" err="1" smtClean="0"/>
              <a:t>Further</a:t>
            </a:r>
            <a:r>
              <a:rPr lang="nl-NL" dirty="0" smtClean="0"/>
              <a:t> analysis </a:t>
            </a:r>
            <a:r>
              <a:rPr lang="nl-NL" dirty="0" err="1" smtClean="0"/>
              <a:t>by</a:t>
            </a:r>
            <a:r>
              <a:rPr lang="nl-NL" dirty="0" smtClean="0"/>
              <a:t> Leiden (Annebelle)?</a:t>
            </a:r>
          </a:p>
          <a:p>
            <a:r>
              <a:rPr lang="nl-NL" dirty="0" smtClean="0"/>
              <a:t>Joint effort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reporting</a:t>
            </a:r>
            <a:endParaRPr lang="nl-NL" dirty="0" smtClean="0"/>
          </a:p>
          <a:p>
            <a:r>
              <a:rPr lang="nl-NL" dirty="0" err="1" smtClean="0"/>
              <a:t>Combined</a:t>
            </a:r>
            <a:r>
              <a:rPr lang="nl-NL" dirty="0" smtClean="0"/>
              <a:t> </a:t>
            </a:r>
            <a:r>
              <a:rPr lang="nl-NL" dirty="0" err="1" smtClean="0"/>
              <a:t>deployments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PCAD4cod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191" y="2383201"/>
            <a:ext cx="4959809" cy="246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50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 smtClean="0"/>
              <a:t>Some</a:t>
            </a:r>
            <a:r>
              <a:rPr lang="nl-NL" dirty="0" smtClean="0"/>
              <a:t> </a:t>
            </a:r>
            <a:r>
              <a:rPr lang="nl-NL" dirty="0" err="1" smtClean="0"/>
              <a:t>questions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Lack</a:t>
            </a:r>
            <a:r>
              <a:rPr lang="nl-NL" dirty="0" smtClean="0"/>
              <a:t> of ressources </a:t>
            </a:r>
            <a:r>
              <a:rPr lang="nl-NL" dirty="0" err="1" smtClean="0"/>
              <a:t>for</a:t>
            </a:r>
            <a:r>
              <a:rPr lang="nl-NL" dirty="0" smtClean="0"/>
              <a:t> last </a:t>
            </a:r>
            <a:r>
              <a:rPr lang="nl-NL" dirty="0" err="1" smtClean="0"/>
              <a:t>deployment</a:t>
            </a:r>
            <a:r>
              <a:rPr lang="nl-NL" dirty="0" smtClean="0"/>
              <a:t>?</a:t>
            </a:r>
          </a:p>
          <a:p>
            <a:r>
              <a:rPr lang="nl-NL" dirty="0"/>
              <a:t>How do we handle </a:t>
            </a:r>
            <a:r>
              <a:rPr lang="nl-NL" dirty="0" err="1"/>
              <a:t>the</a:t>
            </a:r>
            <a:r>
              <a:rPr lang="nl-NL" dirty="0"/>
              <a:t> last </a:t>
            </a:r>
            <a:r>
              <a:rPr lang="nl-NL" dirty="0" err="1"/>
              <a:t>deployement</a:t>
            </a:r>
            <a:r>
              <a:rPr lang="nl-NL" dirty="0"/>
              <a:t>? </a:t>
            </a:r>
            <a:r>
              <a:rPr lang="nl-NL" dirty="0" err="1"/>
              <a:t>Can</a:t>
            </a:r>
            <a:r>
              <a:rPr lang="nl-NL" dirty="0"/>
              <a:t> we skip </a:t>
            </a:r>
            <a:r>
              <a:rPr lang="nl-NL" dirty="0" err="1"/>
              <a:t>the</a:t>
            </a:r>
            <a:r>
              <a:rPr lang="nl-NL" dirty="0"/>
              <a:t> NL </a:t>
            </a:r>
            <a:r>
              <a:rPr lang="nl-NL" dirty="0" err="1"/>
              <a:t>deployment</a:t>
            </a:r>
            <a:r>
              <a:rPr lang="nl-NL" dirty="0"/>
              <a:t>?</a:t>
            </a:r>
          </a:p>
          <a:p>
            <a:r>
              <a:rPr lang="nl-NL" dirty="0" err="1"/>
              <a:t>What</a:t>
            </a:r>
            <a:r>
              <a:rPr lang="nl-NL" dirty="0"/>
              <a:t> are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expectations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 smtClean="0"/>
              <a:t>results</a:t>
            </a:r>
            <a:r>
              <a:rPr lang="nl-NL" dirty="0" smtClean="0"/>
              <a:t>/report?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1370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/>
              <a:t>Aim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project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Test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of AZFP </a:t>
            </a:r>
            <a:r>
              <a:rPr lang="nl-NL" dirty="0" err="1"/>
              <a:t>for</a:t>
            </a:r>
            <a:r>
              <a:rPr lang="nl-NL" dirty="0"/>
              <a:t> monitoring marine life in </a:t>
            </a:r>
            <a:r>
              <a:rPr lang="nl-NL" dirty="0" err="1"/>
              <a:t>OWFs</a:t>
            </a:r>
            <a:endParaRPr lang="nl-NL" dirty="0"/>
          </a:p>
          <a:p>
            <a:r>
              <a:rPr lang="nl-NL" dirty="0"/>
              <a:t>Monitor change in </a:t>
            </a:r>
            <a:r>
              <a:rPr lang="nl-NL" dirty="0" err="1"/>
              <a:t>biomass</a:t>
            </a:r>
            <a:r>
              <a:rPr lang="nl-NL" dirty="0"/>
              <a:t> over </a:t>
            </a:r>
            <a:r>
              <a:rPr lang="nl-NL" dirty="0" err="1"/>
              <a:t>the</a:t>
            </a:r>
            <a:r>
              <a:rPr lang="nl-NL" dirty="0"/>
              <a:t> course of 1 </a:t>
            </a:r>
            <a:r>
              <a:rPr lang="nl-NL" dirty="0" err="1"/>
              <a:t>month</a:t>
            </a:r>
            <a:r>
              <a:rPr lang="nl-NL" dirty="0"/>
              <a:t>, </a:t>
            </a:r>
            <a:r>
              <a:rPr lang="nl-NL" dirty="0" err="1"/>
              <a:t>accross</a:t>
            </a:r>
            <a:r>
              <a:rPr lang="nl-NL" dirty="0"/>
              <a:t> 3 different </a:t>
            </a:r>
            <a:r>
              <a:rPr lang="nl-NL" dirty="0" err="1"/>
              <a:t>OWFs</a:t>
            </a:r>
            <a:endParaRPr lang="nl-NL" dirty="0"/>
          </a:p>
          <a:p>
            <a:r>
              <a:rPr lang="nl-NL" dirty="0" err="1"/>
              <a:t>Indication</a:t>
            </a:r>
            <a:r>
              <a:rPr lang="nl-NL" dirty="0"/>
              <a:t> on </a:t>
            </a:r>
            <a:r>
              <a:rPr lang="nl-NL" dirty="0" err="1"/>
              <a:t>the</a:t>
            </a:r>
            <a:r>
              <a:rPr lang="nl-NL" dirty="0"/>
              <a:t> effect of </a:t>
            </a:r>
            <a:r>
              <a:rPr lang="nl-NL" dirty="0" err="1"/>
              <a:t>seismics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pile</a:t>
            </a:r>
            <a:r>
              <a:rPr lang="nl-NL" dirty="0"/>
              <a:t> </a:t>
            </a:r>
            <a:r>
              <a:rPr lang="nl-NL" dirty="0" err="1"/>
              <a:t>driving</a:t>
            </a:r>
            <a:r>
              <a:rPr lang="nl-NL" dirty="0"/>
              <a:t> sounds on marine </a:t>
            </a:r>
            <a:r>
              <a:rPr lang="nl-NL" dirty="0" err="1"/>
              <a:t>communities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3942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/>
              <a:t>Principles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21200" y="1835249"/>
            <a:ext cx="5474775" cy="4089600"/>
          </a:xfrm>
        </p:spPr>
        <p:txBody>
          <a:bodyPr/>
          <a:lstStyle/>
          <a:p>
            <a:r>
              <a:rPr lang="nl-NL" dirty="0" err="1"/>
              <a:t>Upward</a:t>
            </a:r>
            <a:r>
              <a:rPr lang="nl-NL" dirty="0"/>
              <a:t> </a:t>
            </a:r>
            <a:r>
              <a:rPr lang="nl-NL" dirty="0" err="1"/>
              <a:t>looking</a:t>
            </a:r>
            <a:r>
              <a:rPr lang="nl-NL" dirty="0"/>
              <a:t> </a:t>
            </a:r>
            <a:r>
              <a:rPr lang="nl-NL" dirty="0" err="1"/>
              <a:t>devices</a:t>
            </a:r>
            <a:endParaRPr lang="nl-NL" dirty="0"/>
          </a:p>
          <a:p>
            <a:r>
              <a:rPr lang="nl-NL" dirty="0"/>
              <a:t>Long time monitoring</a:t>
            </a:r>
          </a:p>
          <a:p>
            <a:r>
              <a:rPr lang="nl-NL" dirty="0"/>
              <a:t>Multi-</a:t>
            </a:r>
            <a:r>
              <a:rPr lang="nl-NL" dirty="0" err="1"/>
              <a:t>frequency</a:t>
            </a:r>
            <a:r>
              <a:rPr lang="nl-NL" dirty="0"/>
              <a:t> </a:t>
            </a:r>
            <a:r>
              <a:rPr lang="nl-NL" dirty="0" err="1"/>
              <a:t>ability</a:t>
            </a:r>
            <a:endParaRPr lang="nl-NL" dirty="0"/>
          </a:p>
          <a:p>
            <a:r>
              <a:rPr lang="nl-NL" dirty="0" err="1"/>
              <a:t>Initially</a:t>
            </a:r>
            <a:r>
              <a:rPr lang="nl-NL" dirty="0"/>
              <a:t> </a:t>
            </a:r>
            <a:r>
              <a:rPr lang="nl-NL" dirty="0" err="1"/>
              <a:t>designed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zooplankton</a:t>
            </a:r>
            <a:r>
              <a:rPr lang="nl-NL" dirty="0"/>
              <a:t> monitoring</a:t>
            </a:r>
          </a:p>
        </p:txBody>
      </p:sp>
      <p:pic>
        <p:nvPicPr>
          <p:cNvPr id="1026" name="Picture 2" descr="Image result for ASL AZF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100" y="2057400"/>
            <a:ext cx="21907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9077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/>
              <a:t>Frames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923" y="1904170"/>
            <a:ext cx="5667375" cy="324568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1280546" y="3181350"/>
            <a:ext cx="2247900" cy="542925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80546" y="2981326"/>
            <a:ext cx="2143125" cy="742949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91642" y="3705225"/>
            <a:ext cx="1239506" cy="3027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GB" sz="1400" dirty="0">
                <a:latin typeface="Verdana" pitchFamily="34" charset="0"/>
              </a:rPr>
              <a:t>transducers</a:t>
            </a:r>
          </a:p>
        </p:txBody>
      </p:sp>
    </p:spTree>
    <p:extLst>
      <p:ext uri="{BB962C8B-B14F-4D97-AF65-F5344CB8AC3E}">
        <p14:creationId xmlns:p14="http://schemas.microsoft.com/office/powerpoint/2010/main" val="1628102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err="1"/>
              <a:t>Recording</a:t>
            </a:r>
            <a:r>
              <a:rPr lang="nl-NL" dirty="0"/>
              <a:t> plan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3 </a:t>
            </a:r>
            <a:r>
              <a:rPr lang="nl-NL" dirty="0" err="1"/>
              <a:t>deployments</a:t>
            </a:r>
            <a:endParaRPr lang="nl-NL" dirty="0"/>
          </a:p>
          <a:p>
            <a:pPr lvl="1"/>
            <a:r>
              <a:rPr lang="nl-NL" dirty="0" err="1"/>
              <a:t>Belwind</a:t>
            </a:r>
            <a:r>
              <a:rPr lang="nl-NL" dirty="0"/>
              <a:t> (</a:t>
            </a:r>
            <a:r>
              <a:rPr lang="nl-NL" dirty="0" err="1"/>
              <a:t>seismic</a:t>
            </a:r>
            <a:r>
              <a:rPr lang="nl-NL" dirty="0"/>
              <a:t> survey) – 15/07 </a:t>
            </a:r>
            <a:r>
              <a:rPr lang="nl-NL" dirty="0" err="1"/>
              <a:t>to</a:t>
            </a:r>
            <a:r>
              <a:rPr lang="nl-NL" dirty="0"/>
              <a:t> 11/08</a:t>
            </a:r>
          </a:p>
          <a:p>
            <a:pPr lvl="1"/>
            <a:r>
              <a:rPr lang="nl-NL" dirty="0"/>
              <a:t>C-Power (</a:t>
            </a:r>
            <a:r>
              <a:rPr lang="nl-NL" dirty="0" err="1"/>
              <a:t>pile</a:t>
            </a:r>
            <a:r>
              <a:rPr lang="nl-NL" dirty="0"/>
              <a:t> </a:t>
            </a:r>
            <a:r>
              <a:rPr lang="nl-NL" dirty="0" err="1"/>
              <a:t>driving</a:t>
            </a:r>
            <a:r>
              <a:rPr lang="nl-NL" dirty="0"/>
              <a:t>) – 22/08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smtClean="0"/>
              <a:t>20/09</a:t>
            </a:r>
          </a:p>
          <a:p>
            <a:pPr lvl="1"/>
            <a:r>
              <a:rPr lang="nl-NL" dirty="0" smtClean="0"/>
              <a:t>Gemini (blank) - ? </a:t>
            </a:r>
            <a:r>
              <a:rPr lang="nl-NL" dirty="0" err="1"/>
              <a:t>t</a:t>
            </a:r>
            <a:r>
              <a:rPr lang="nl-NL" dirty="0" err="1" smtClean="0"/>
              <a:t>o</a:t>
            </a:r>
            <a:r>
              <a:rPr lang="nl-NL" dirty="0" smtClean="0"/>
              <a:t> ?</a:t>
            </a:r>
            <a:endParaRPr lang="nl-NL" dirty="0"/>
          </a:p>
          <a:p>
            <a:r>
              <a:rPr lang="nl-NL" dirty="0"/>
              <a:t>Pair </a:t>
            </a:r>
            <a:r>
              <a:rPr lang="nl-NL" dirty="0" err="1" smtClean="0"/>
              <a:t>deployment</a:t>
            </a:r>
            <a:r>
              <a:rPr lang="nl-NL" dirty="0" smtClean="0"/>
              <a:t> </a:t>
            </a:r>
            <a:r>
              <a:rPr lang="nl-NL" dirty="0"/>
              <a:t>(in </a:t>
            </a:r>
            <a:r>
              <a:rPr lang="nl-NL" dirty="0" err="1"/>
              <a:t>and</a:t>
            </a:r>
            <a:r>
              <a:rPr lang="nl-NL" dirty="0"/>
              <a:t> out </a:t>
            </a:r>
            <a:r>
              <a:rPr lang="nl-NL" dirty="0" err="1"/>
              <a:t>the</a:t>
            </a:r>
            <a:r>
              <a:rPr lang="nl-NL" dirty="0"/>
              <a:t> OWF)</a:t>
            </a:r>
          </a:p>
          <a:p>
            <a:r>
              <a:rPr lang="nl-NL" dirty="0"/>
              <a:t>2 AZFP units</a:t>
            </a:r>
          </a:p>
          <a:p>
            <a:pPr lvl="1"/>
            <a:r>
              <a:rPr lang="nl-NL" dirty="0"/>
              <a:t>38, 125, 200, 455 kHz – </a:t>
            </a:r>
            <a:r>
              <a:rPr lang="nl-NL" dirty="0" err="1"/>
              <a:t>deployed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OWF</a:t>
            </a:r>
          </a:p>
          <a:p>
            <a:pPr lvl="1"/>
            <a:r>
              <a:rPr lang="nl-NL" dirty="0"/>
              <a:t>125, 200, 455, 769 kHz – </a:t>
            </a:r>
            <a:r>
              <a:rPr lang="nl-NL" dirty="0" err="1"/>
              <a:t>deployed</a:t>
            </a:r>
            <a:r>
              <a:rPr lang="nl-NL" dirty="0"/>
              <a:t> </a:t>
            </a:r>
            <a:r>
              <a:rPr lang="nl-NL" dirty="0" err="1"/>
              <a:t>outside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smtClean="0"/>
              <a:t>OWF</a:t>
            </a:r>
          </a:p>
          <a:p>
            <a:r>
              <a:rPr lang="nl-NL" dirty="0" err="1" smtClean="0"/>
              <a:t>Locations</a:t>
            </a:r>
            <a:r>
              <a:rPr lang="nl-NL" dirty="0" smtClean="0"/>
              <a:t>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08439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D9A0A-C099-4F96-8E39-5ED72329C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en-US" dirty="0" smtClean="0"/>
              <a:t>Data example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D6E3AC-CCB7-49FA-A044-DEEF61D2D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3771"/>
            <a:ext cx="9144000" cy="439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071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24B20-3125-4DD9-A43E-50023DD48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en-US" dirty="0" smtClean="0"/>
              <a:t>An annoying issue with the data...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1B1405-8D5C-471E-B142-3F88B7DA35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2E3EA-5F33-4D5A-8B88-769E6FF97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0539"/>
            <a:ext cx="9144000" cy="490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34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 smtClean="0"/>
              <a:t>Data processing</a:t>
            </a:r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491642" y="2809875"/>
            <a:ext cx="1504950" cy="7334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Rectangle 5"/>
          <p:cNvSpPr/>
          <p:nvPr/>
        </p:nvSpPr>
        <p:spPr>
          <a:xfrm>
            <a:off x="2587142" y="2809875"/>
            <a:ext cx="2746858" cy="7334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dirty="0"/>
              <a:t>Removal of bottom and surface bubbles</a:t>
            </a:r>
          </a:p>
        </p:txBody>
      </p:sp>
      <p:cxnSp>
        <p:nvCxnSpPr>
          <p:cNvPr id="8" name="Straight Arrow Connector 7"/>
          <p:cNvCxnSpPr>
            <a:stCxn id="5" idx="3"/>
            <a:endCxn id="6" idx="1"/>
          </p:cNvCxnSpPr>
          <p:nvPr/>
        </p:nvCxnSpPr>
        <p:spPr>
          <a:xfrm>
            <a:off x="1996592" y="3176588"/>
            <a:ext cx="590550" cy="0"/>
          </a:xfrm>
          <a:prstGeom prst="straightConnector1">
            <a:avLst/>
          </a:prstGeom>
          <a:ln w="158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3"/>
          </p:cNvCxnSpPr>
          <p:nvPr/>
        </p:nvCxnSpPr>
        <p:spPr>
          <a:xfrm>
            <a:off x="5334000" y="3176588"/>
            <a:ext cx="742950" cy="0"/>
          </a:xfrm>
          <a:prstGeom prst="straightConnector1">
            <a:avLst/>
          </a:prstGeom>
          <a:ln w="158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076950" y="2732252"/>
            <a:ext cx="2552700" cy="88866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dirty="0" smtClean="0"/>
              <a:t>Integration @ 125 kHz </a:t>
            </a:r>
            <a:r>
              <a:rPr lang="en-GB" dirty="0"/>
              <a:t>with different methods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86234" y="2809874"/>
            <a:ext cx="411266" cy="3027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GB" sz="1400" dirty="0" err="1" smtClean="0">
                <a:solidFill>
                  <a:schemeClr val="accent6"/>
                </a:solidFill>
                <a:latin typeface="Verdana" pitchFamily="34" charset="0"/>
              </a:rPr>
              <a:t>Sv</a:t>
            </a:r>
            <a:endParaRPr lang="en-GB" sz="1400" dirty="0" smtClean="0">
              <a:solidFill>
                <a:schemeClr val="accent6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510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642" y="230188"/>
            <a:ext cx="8442796" cy="791650"/>
          </a:xfrm>
        </p:spPr>
        <p:txBody>
          <a:bodyPr/>
          <a:lstStyle/>
          <a:p>
            <a:r>
              <a:rPr lang="nl-NL" dirty="0"/>
              <a:t>Processing </a:t>
            </a:r>
            <a:r>
              <a:rPr lang="nl-NL" dirty="0" err="1"/>
              <a:t>outputs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/>
              <a:t>Raw</a:t>
            </a:r>
            <a:r>
              <a:rPr lang="nl-NL" dirty="0"/>
              <a:t> </a:t>
            </a:r>
            <a:r>
              <a:rPr lang="nl-NL" dirty="0" err="1"/>
              <a:t>integration</a:t>
            </a:r>
            <a:endParaRPr lang="nl-NL" dirty="0"/>
          </a:p>
          <a:p>
            <a:r>
              <a:rPr lang="nl-NL" dirty="0"/>
              <a:t>Integration over </a:t>
            </a:r>
            <a:r>
              <a:rPr lang="nl-NL" dirty="0" err="1"/>
              <a:t>thresholded</a:t>
            </a:r>
            <a:r>
              <a:rPr lang="nl-NL" dirty="0"/>
              <a:t> data</a:t>
            </a:r>
          </a:p>
          <a:p>
            <a:pPr lvl="1"/>
            <a:r>
              <a:rPr lang="nl-NL" dirty="0"/>
              <a:t>63 dB</a:t>
            </a:r>
          </a:p>
          <a:p>
            <a:pPr lvl="1"/>
            <a:r>
              <a:rPr lang="nl-NL" dirty="0"/>
              <a:t>70 dB</a:t>
            </a:r>
          </a:p>
          <a:p>
            <a:r>
              <a:rPr lang="nl-NL" dirty="0" err="1" smtClean="0"/>
              <a:t>Erosion</a:t>
            </a:r>
            <a:r>
              <a:rPr lang="nl-NL" dirty="0" smtClean="0"/>
              <a:t>/</a:t>
            </a:r>
            <a:r>
              <a:rPr lang="nl-NL" dirty="0" err="1" smtClean="0"/>
              <a:t>dilation</a:t>
            </a:r>
            <a:r>
              <a:rPr lang="nl-NL" dirty="0" smtClean="0"/>
              <a:t> steps </a:t>
            </a:r>
            <a:r>
              <a:rPr lang="nl-NL" dirty="0" err="1" smtClean="0"/>
              <a:t>based</a:t>
            </a:r>
            <a:r>
              <a:rPr lang="nl-NL" dirty="0" smtClean="0"/>
              <a:t> on </a:t>
            </a:r>
            <a:r>
              <a:rPr lang="nl-NL" dirty="0" err="1" smtClean="0"/>
              <a:t>thresholded</a:t>
            </a:r>
            <a:r>
              <a:rPr lang="nl-NL" dirty="0" smtClean="0"/>
              <a:t> data:</a:t>
            </a:r>
          </a:p>
          <a:p>
            <a:pPr lvl="1"/>
            <a:r>
              <a:rPr lang="nl-NL" dirty="0" smtClean="0"/>
              <a:t>63 dB</a:t>
            </a:r>
          </a:p>
          <a:p>
            <a:pPr lvl="1"/>
            <a:r>
              <a:rPr lang="nl-NL" dirty="0" smtClean="0"/>
              <a:t>70 dB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61243714"/>
      </p:ext>
    </p:extLst>
  </p:cSld>
  <p:clrMapOvr>
    <a:masterClrMapping/>
  </p:clrMapOvr>
</p:sld>
</file>

<file path=ppt/theme/theme1.xml><?xml version="1.0" encoding="utf-8"?>
<a:theme xmlns:a="http://schemas.openxmlformats.org/drawingml/2006/main" name="Wageningen UR">
  <a:themeElements>
    <a:clrScheme name="Wageningen UR witte achtergrond">
      <a:dk1>
        <a:srgbClr val="005172"/>
      </a:dk1>
      <a:lt1>
        <a:srgbClr val="FFFFFF"/>
      </a:lt1>
      <a:dk2>
        <a:srgbClr val="34B233"/>
      </a:dk2>
      <a:lt2>
        <a:srgbClr val="005172"/>
      </a:lt2>
      <a:accent1>
        <a:srgbClr val="519FD7"/>
      </a:accent1>
      <a:accent2>
        <a:srgbClr val="A59D95"/>
      </a:accent2>
      <a:accent3>
        <a:srgbClr val="D5D2CA"/>
      </a:accent3>
      <a:accent4>
        <a:srgbClr val="FF7900"/>
      </a:accent4>
      <a:accent5>
        <a:srgbClr val="00549F"/>
      </a:accent5>
      <a:accent6>
        <a:srgbClr val="000000"/>
      </a:accent6>
      <a:hlink>
        <a:srgbClr val="00549F"/>
      </a:hlink>
      <a:folHlink>
        <a:srgbClr val="000000"/>
      </a:folHlink>
    </a:clrScheme>
    <a:fontScheme name="Wageningen UR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587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accent3"/>
        </a:solidFill>
      </a:spPr>
      <a:bodyPr wrap="none" rtlCol="0">
        <a:spAutoFit/>
      </a:bodyPr>
      <a:lstStyle>
        <a:defPPr>
          <a:lnSpc>
            <a:spcPts val="1800"/>
          </a:lnSpc>
          <a:defRPr sz="1400" dirty="0" err="1" smtClean="0">
            <a:latin typeface="Verdana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4044</TotalTime>
  <Words>360</Words>
  <Application>Microsoft Office PowerPoint</Application>
  <PresentationFormat>On-screen Show (4:3)</PresentationFormat>
  <Paragraphs>66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Verdana</vt:lpstr>
      <vt:lpstr>Wingdings</vt:lpstr>
      <vt:lpstr>Wageningen UR</vt:lpstr>
      <vt:lpstr>Acoustic profiler study</vt:lpstr>
      <vt:lpstr>Aim of the project</vt:lpstr>
      <vt:lpstr>Principles</vt:lpstr>
      <vt:lpstr>Frames</vt:lpstr>
      <vt:lpstr>Recording plan</vt:lpstr>
      <vt:lpstr>Data example</vt:lpstr>
      <vt:lpstr>An annoying issue with the data...</vt:lpstr>
      <vt:lpstr>Data processing</vt:lpstr>
      <vt:lpstr>Processing outputs</vt:lpstr>
      <vt:lpstr>Processing</vt:lpstr>
      <vt:lpstr>Results Belwind</vt:lpstr>
      <vt:lpstr>Results Belwind</vt:lpstr>
      <vt:lpstr>Results C-Power</vt:lpstr>
      <vt:lpstr>Results C-Power</vt:lpstr>
      <vt:lpstr>Results C-power/Belwind</vt:lpstr>
      <vt:lpstr>Further work?</vt:lpstr>
      <vt:lpstr>Project structure</vt:lpstr>
      <vt:lpstr>Some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Martin Brinkman</dc:creator>
  <cp:lastModifiedBy>Berges, Benoit</cp:lastModifiedBy>
  <cp:revision>501</cp:revision>
  <dcterms:created xsi:type="dcterms:W3CDTF">2011-09-29T08:30:03Z</dcterms:created>
  <dcterms:modified xsi:type="dcterms:W3CDTF">2018-10-21T17:53:44Z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_Template">
    <vt:lpwstr>WHUK.pptx</vt:lpwstr>
  </property>
</Properties>
</file>

<file path=docProps/thumbnail.jpeg>
</file>